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 Friesen" initials="NF" lastIdx="1" clrIdx="0">
    <p:extLst>
      <p:ext uri="{19B8F6BF-5375-455C-9EA6-DF929625EA0E}">
        <p15:presenceInfo xmlns:p15="http://schemas.microsoft.com/office/powerpoint/2012/main" userId="0fdbba92bb8385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DB11F-A77C-4505-93A6-D55F0474EC8B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FAA7F-1CBA-474E-B720-91C0B927BA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20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62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83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579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775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040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67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70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3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56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71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93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30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FAA7F-1CBA-474E-B720-91C0B927BA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47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www.einfachvorlesen.d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40FCF-2489-BCE0-B01E-011F38771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Informationselternabend Einschulung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D24E18-B611-041C-F89A-E9D6E8364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11.04.2024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618C88-14D8-1503-1390-FA6DD22DD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330" y="502148"/>
            <a:ext cx="2162204" cy="20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97C28-8E08-D809-EFB6-DE04251B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Eingangsstufe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6E62CF-4510-0C3D-FCCE-C27BCE692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Freude am Lernen</a:t>
            </a:r>
          </a:p>
          <a:p>
            <a:endParaRPr lang="de-DE" dirty="0"/>
          </a:p>
          <a:p>
            <a:r>
              <a:rPr lang="de-DE" dirty="0"/>
              <a:t>Interesse an Neuem </a:t>
            </a:r>
          </a:p>
          <a:p>
            <a:endParaRPr lang="de-DE" dirty="0"/>
          </a:p>
          <a:p>
            <a:r>
              <a:rPr lang="de-DE" dirty="0"/>
              <a:t>Förderung des Selbstvertrauens und Selbstwertgefühls (Lobo aus dem All, Klasse 2000, Klassenteam)</a:t>
            </a:r>
          </a:p>
          <a:p>
            <a:endParaRPr lang="de-DE" dirty="0"/>
          </a:p>
          <a:p>
            <a:r>
              <a:rPr lang="de-DE" dirty="0"/>
              <a:t>Soziale Kompetenzen</a:t>
            </a:r>
          </a:p>
          <a:p>
            <a:endParaRPr lang="de-DE" dirty="0"/>
          </a:p>
          <a:p>
            <a:r>
              <a:rPr lang="de-DE" b="1" dirty="0"/>
              <a:t>Basiskompetenzen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88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58751-D20C-2878-C091-F832024A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Eltern- Förderverein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50E60A-0C84-47C2-74FC-A56E3AD0D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2" y="2035542"/>
            <a:ext cx="6805045" cy="42624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Unterstützung bei Projekten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Unterstützung bei der Organisation von Einschulungen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Planung und Umsetzung großer Projekte</a:t>
            </a:r>
          </a:p>
          <a:p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Keine Jahresgebühr</a:t>
            </a:r>
          </a:p>
          <a:p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Freiwillige werden immer gesucht</a:t>
            </a:r>
          </a:p>
        </p:txBody>
      </p:sp>
    </p:spTree>
    <p:extLst>
      <p:ext uri="{BB962C8B-B14F-4D97-AF65-F5344CB8AC3E}">
        <p14:creationId xmlns:p14="http://schemas.microsoft.com/office/powerpoint/2010/main" val="113947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FE7E7-3FC7-F445-3241-6BE748DB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Einschulung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BDA195-EDF3-43AF-EC57-1F9B2045E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1754908"/>
            <a:ext cx="4313864" cy="4148935"/>
          </a:xfrm>
        </p:spPr>
        <p:txBody>
          <a:bodyPr>
            <a:noAutofit/>
          </a:bodyPr>
          <a:lstStyle/>
          <a:p>
            <a:r>
              <a:rPr lang="de-DE" b="1" dirty="0"/>
              <a:t>Samstag, 10.08.2024</a:t>
            </a:r>
          </a:p>
          <a:p>
            <a:r>
              <a:rPr lang="de-DE" dirty="0"/>
              <a:t>10:30 Uhr – 11:15 Uhr         Gottesdienst </a:t>
            </a:r>
          </a:p>
          <a:p>
            <a:r>
              <a:rPr lang="de-DE" dirty="0"/>
              <a:t>11:15 Uhr – 11:45 Uhr                 Weg zur  Schule</a:t>
            </a:r>
          </a:p>
          <a:p>
            <a:r>
              <a:rPr lang="de-DE" dirty="0"/>
              <a:t>11:45 Uhr – 12:15 Uhr Einschulungsfeier</a:t>
            </a:r>
          </a:p>
          <a:p>
            <a:r>
              <a:rPr lang="de-DE" dirty="0"/>
              <a:t>12:15 Uhr – 13:00 Uhr                 erste Stunde / Kaffee und Kuchen für die Begleitpersonen</a:t>
            </a:r>
          </a:p>
          <a:p>
            <a:r>
              <a:rPr lang="de-DE" dirty="0"/>
              <a:t>13: 00 Uhr – 13:30 Uhr Fotos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8CEAF2-8125-8FDB-E902-45AD5F6739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Materialien in der Woche 05. – 09.08. in der Schule abgeben</a:t>
            </a:r>
          </a:p>
        </p:txBody>
      </p:sp>
    </p:spTree>
    <p:extLst>
      <p:ext uri="{BB962C8B-B14F-4D97-AF65-F5344CB8AC3E}">
        <p14:creationId xmlns:p14="http://schemas.microsoft.com/office/powerpoint/2010/main" val="1612729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91B57-87F0-4201-F7B7-8FCAC46D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B921D-5A35-E2D1-4A7D-6BFAC72C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eine Federtasche / ein Schüleretui (ohne Füller, Tintenkiller, Filzstifte und Patronen)</a:t>
            </a:r>
          </a:p>
          <a:p>
            <a:r>
              <a:rPr lang="de-DE" dirty="0"/>
              <a:t>zwei dicke Schreiblernstifte (Bleistift, z.B. von der Firma </a:t>
            </a:r>
            <a:r>
              <a:rPr lang="de-DE" dirty="0" err="1"/>
              <a:t>Stabilo</a:t>
            </a:r>
            <a:r>
              <a:rPr lang="de-DE" dirty="0"/>
              <a:t> oder Faber-</a:t>
            </a:r>
            <a:r>
              <a:rPr lang="de-DE" dirty="0" err="1"/>
              <a:t>Castell</a:t>
            </a:r>
            <a:r>
              <a:rPr lang="de-DE" dirty="0"/>
              <a:t>)</a:t>
            </a:r>
          </a:p>
          <a:p>
            <a:r>
              <a:rPr lang="de-DE" dirty="0"/>
              <a:t>dicke Buntstifte</a:t>
            </a:r>
          </a:p>
          <a:p>
            <a:r>
              <a:rPr lang="de-DE" dirty="0"/>
              <a:t>einen gelben Textmarker</a:t>
            </a:r>
          </a:p>
          <a:p>
            <a:r>
              <a:rPr lang="de-DE" dirty="0"/>
              <a:t>ein weiches Radiergummi</a:t>
            </a:r>
          </a:p>
          <a:p>
            <a:r>
              <a:rPr lang="de-DE" dirty="0"/>
              <a:t>ein kleines Plastiklineal (durchsichtig)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F074C7-72A8-555F-2737-2C898D346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/>
              <a:t>Bitte alle diese Dinge einzeln mit Namen versehen.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74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23376-1296-186D-D5B3-79ED83C3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Materialien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5FD0F-6863-65F5-892C-6FAB06C37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Schlampertäschchen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einen Doppel-Anspitzer mit Behälter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eine Kinderschere (ggf. Linkshänder?)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zwei kleine transparente Klebestifte (einer wird in der Schule eingesammelt)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ein Schreibheft Oxford DIN A5 quer Lineatur 0 mit Häuschen, farbig hinterlegt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ein Rechenheft Lineatur 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einen Block ohne Linien (DIN A4)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eine gelbe DIN A 4 Postmappe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fünf Papp-Schnellhefter (rot, grün, gelb, blau, grau oder weiß oder schwarz)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Bitte schon falten!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F1BD83-2C3F-35A6-0577-FD8384E8B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Bitte alle diese Dinge einzeln mit Namen versehen.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05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2D375-3878-3A0E-F9FE-F99E0F9E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7BC86E-6535-1F5F-DCD9-39E78CC7B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einen Aktenordner, Rückenbreite 8 cm</a:t>
            </a:r>
          </a:p>
          <a:p>
            <a:r>
              <a:rPr lang="de-DE" dirty="0"/>
              <a:t>Sammelmappe DIN A 3 für Zeichnungen</a:t>
            </a:r>
          </a:p>
          <a:p>
            <a:r>
              <a:rPr lang="de-DE" dirty="0" err="1"/>
              <a:t>Malblock</a:t>
            </a:r>
            <a:r>
              <a:rPr lang="de-DE" dirty="0"/>
              <a:t> DIN A 3</a:t>
            </a:r>
          </a:p>
          <a:p>
            <a:r>
              <a:rPr lang="de-DE" dirty="0"/>
              <a:t>3 Borstenpinsel</a:t>
            </a:r>
          </a:p>
          <a:p>
            <a:r>
              <a:rPr lang="de-DE" dirty="0"/>
              <a:t>einen alten Becher</a:t>
            </a:r>
          </a:p>
          <a:p>
            <a:r>
              <a:rPr lang="de-DE" dirty="0"/>
              <a:t>eine Taschentücher Box</a:t>
            </a:r>
          </a:p>
          <a:p>
            <a:r>
              <a:rPr lang="de-DE" dirty="0"/>
              <a:t>einen Malkittel (z.B. altes T-Shirt, kein Plastikkittel)</a:t>
            </a:r>
          </a:p>
          <a:p>
            <a:r>
              <a:rPr lang="de-DE" dirty="0"/>
              <a:t>einen Turnbeutel mit Turnschuhen (Klettverschluss), Turnhose und T-Shirt und ggf. Zopfgummis</a:t>
            </a:r>
          </a:p>
          <a:p>
            <a:r>
              <a:rPr lang="de-DE" dirty="0"/>
              <a:t>ein Paar Hausschuhe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31E6F1-6C54-E5C0-AF6E-334F671BC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Bitte alle diese Dinge einzeln mit Namen versehen.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16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CCC66-0AE0-C22E-1D5C-CECB6FEB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936" y="446088"/>
            <a:ext cx="4860758" cy="976312"/>
          </a:xfrm>
        </p:spPr>
        <p:txBody>
          <a:bodyPr>
            <a:noAutofit/>
          </a:bodyPr>
          <a:lstStyle/>
          <a:p>
            <a:r>
              <a:rPr lang="de-DE" sz="3600" dirty="0"/>
              <a:t>Vor der Einschulung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BEAEDC-B69D-76F4-F52D-A38B14816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Lesen</a:t>
            </a:r>
            <a:r>
              <a:rPr lang="de-DE" sz="1800" dirty="0"/>
              <a:t>: Vorlesen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Schreiben</a:t>
            </a:r>
            <a:r>
              <a:rPr lang="de-DE" sz="1800" dirty="0"/>
              <a:t>: Stifthaltung: beim Ausmalen (auch kleinere Ausmalbilder) darauf 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Ausschneiden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Kleben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Schuhe/ Jacke </a:t>
            </a:r>
            <a:r>
              <a:rPr lang="de-DE" sz="1800" b="1" dirty="0"/>
              <a:t>anziehen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Uhr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Einkaufen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/>
              <a:t>Draußen toben, klettern!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1026" name="Picture 2" descr="Den Stift im Griff haben - PotsKids!">
            <a:extLst>
              <a:ext uri="{FF2B5EF4-FFF2-40B4-BE49-F238E27FC236}">
                <a16:creationId xmlns:a16="http://schemas.microsoft.com/office/drawing/2014/main" id="{30E8345F-0CE7-1A1C-0507-3BCC0DD4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18" y="2725786"/>
            <a:ext cx="2032990" cy="13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nhaltsplatzhalter 7">
            <a:hlinkClick r:id="rId4"/>
            <a:extLst>
              <a:ext uri="{FF2B5EF4-FFF2-40B4-BE49-F238E27FC236}">
                <a16:creationId xmlns:a16="http://schemas.microsoft.com/office/drawing/2014/main" id="{AAD587DE-F68E-5BE6-8AFF-8CB6A35B7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68886" y="992815"/>
            <a:ext cx="2876550" cy="1238250"/>
          </a:xfrm>
        </p:spPr>
      </p:pic>
    </p:spTree>
    <p:extLst>
      <p:ext uri="{BB962C8B-B14F-4D97-AF65-F5344CB8AC3E}">
        <p14:creationId xmlns:p14="http://schemas.microsoft.com/office/powerpoint/2010/main" val="188999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85C97-1F4E-47BB-84A1-29D40FBA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Fragen</a:t>
            </a:r>
            <a:br>
              <a:rPr lang="de-DE"/>
            </a:b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83EA25-1478-41D0-6A16-30F1379BE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65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8BFFD-6FB9-8CA1-13C7-A8648BF4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058750"/>
            <a:ext cx="9096652" cy="1468800"/>
          </a:xfrm>
        </p:spPr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7D7CF0-DDE6-62EB-A561-76A85289D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1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E5DB6-8CCD-AF50-9A26-4C7C7260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E81C0-867E-00A2-954B-50F639C1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412" y="1422400"/>
            <a:ext cx="5181600" cy="5414963"/>
          </a:xfrm>
        </p:spPr>
        <p:txBody>
          <a:bodyPr/>
          <a:lstStyle/>
          <a:p>
            <a:r>
              <a:rPr lang="de-DE" dirty="0"/>
              <a:t>Allgemeine Infos zur Schule</a:t>
            </a:r>
          </a:p>
          <a:p>
            <a:r>
              <a:rPr lang="de-DE" dirty="0"/>
              <a:t>Schwerpunkte</a:t>
            </a:r>
          </a:p>
          <a:p>
            <a:r>
              <a:rPr lang="de-DE" dirty="0"/>
              <a:t>Organisation/ Struktur</a:t>
            </a:r>
          </a:p>
          <a:p>
            <a:r>
              <a:rPr lang="de-DE" dirty="0"/>
              <a:t>Ziele Eingangsstufe</a:t>
            </a:r>
          </a:p>
          <a:p>
            <a:r>
              <a:rPr lang="de-DE" dirty="0"/>
              <a:t>Eltern-/ Förderverein</a:t>
            </a:r>
          </a:p>
          <a:p>
            <a:r>
              <a:rPr lang="de-DE" dirty="0"/>
              <a:t>Einschulung</a:t>
            </a:r>
          </a:p>
          <a:p>
            <a:r>
              <a:rPr lang="de-DE" dirty="0"/>
              <a:t>Materialien/ Vorbereitung</a:t>
            </a:r>
          </a:p>
          <a:p>
            <a:r>
              <a:rPr lang="de-DE" dirty="0"/>
              <a:t>Fragen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1516C2-2590-C67A-73B5-A0EF01224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00538D-2824-733E-579E-14B81BE2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488" y="446088"/>
            <a:ext cx="2162204" cy="20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2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3110A-7C6D-B697-1D80-8E972753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Infos zur Schule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3A66075-C7F7-205A-2670-7EE419B92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5455" y="685838"/>
            <a:ext cx="4983740" cy="373780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521C2B-15B1-F5C7-66D9-E69955F1C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e-DE" sz="1800" dirty="0"/>
              <a:t>86 Schülerinnen und Schüler</a:t>
            </a:r>
          </a:p>
          <a:p>
            <a:r>
              <a:rPr lang="de-DE" sz="1800" dirty="0"/>
              <a:t>5 Klassen</a:t>
            </a:r>
          </a:p>
          <a:p>
            <a:r>
              <a:rPr lang="de-DE" sz="1800" dirty="0"/>
              <a:t>7 Lehrkräfte</a:t>
            </a:r>
          </a:p>
          <a:p>
            <a:r>
              <a:rPr lang="de-DE" sz="1800" dirty="0"/>
              <a:t>1 Referendarin</a:t>
            </a:r>
          </a:p>
          <a:p>
            <a:r>
              <a:rPr lang="de-DE" sz="1800" dirty="0"/>
              <a:t>4 Pädagogische Mitarbeiter</a:t>
            </a:r>
          </a:p>
          <a:p>
            <a:r>
              <a:rPr lang="de-DE" sz="1800" dirty="0"/>
              <a:t>1 Förderschullehrkraft</a:t>
            </a:r>
          </a:p>
          <a:p>
            <a:r>
              <a:rPr lang="de-DE" sz="1800" dirty="0"/>
              <a:t>1 Sekretärin</a:t>
            </a:r>
          </a:p>
          <a:p>
            <a:r>
              <a:rPr lang="de-DE" sz="1800" dirty="0"/>
              <a:t>1 Hausmeister</a:t>
            </a:r>
          </a:p>
          <a:p>
            <a:endParaRPr lang="de-DE" sz="1800" dirty="0"/>
          </a:p>
          <a:p>
            <a:r>
              <a:rPr lang="de-DE" sz="1800" dirty="0"/>
              <a:t>seit 1934 in Flegessen  </a:t>
            </a:r>
          </a:p>
          <a:p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420E15-C00B-9C08-92A9-72BD09A17833}"/>
              </a:ext>
            </a:extLst>
          </p:cNvPr>
          <p:cNvSpPr txBox="1"/>
          <p:nvPr/>
        </p:nvSpPr>
        <p:spPr>
          <a:xfrm>
            <a:off x="6890326" y="4752218"/>
            <a:ext cx="5301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Flegessen, Klein </a:t>
            </a:r>
            <a:r>
              <a:rPr lang="de-DE" sz="1800" dirty="0" err="1"/>
              <a:t>Süntel</a:t>
            </a:r>
            <a:r>
              <a:rPr lang="de-DE" sz="1800" dirty="0"/>
              <a:t>, </a:t>
            </a:r>
            <a:r>
              <a:rPr lang="de-DE" sz="1800" dirty="0" err="1"/>
              <a:t>Hasperde</a:t>
            </a:r>
            <a:r>
              <a:rPr lang="de-DE" sz="1800" dirty="0"/>
              <a:t>, Hachmühlen, </a:t>
            </a:r>
            <a:r>
              <a:rPr lang="de-DE" sz="1800" dirty="0" err="1"/>
              <a:t>Brullsen</a:t>
            </a:r>
            <a:r>
              <a:rPr lang="de-DE" sz="1800" dirty="0"/>
              <a:t>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734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542F3BB-3D93-FB6C-9C8D-80AAA612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Schwerpunkte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B3F381-FC54-EE34-04DA-AA7D62EF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Musikalische Grundschule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AutoNum type="arabicPeriod"/>
              <a:tabLst/>
              <a:defRPr/>
            </a:pPr>
            <a:endParaRPr lang="de-DE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Kinderrechteschule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AutoNum type="arabicPeriod"/>
              <a:tabLst/>
              <a:defRPr/>
            </a:pPr>
            <a:endParaRPr lang="de-DE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Gesundes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Früstück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AutoNum type="arabicPeriod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pic>
        <p:nvPicPr>
          <p:cNvPr id="2" name="Inhaltsplatzhalter 4">
            <a:extLst>
              <a:ext uri="{FF2B5EF4-FFF2-40B4-BE49-F238E27FC236}">
                <a16:creationId xmlns:a16="http://schemas.microsoft.com/office/drawing/2014/main" id="{FC30F802-83EC-B0B9-5BE1-DB63B124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85" y="1819323"/>
            <a:ext cx="2890992" cy="38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0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DD919-343E-D47C-C1F0-79B6C387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Musikalische Grundschule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6CCA0B-60B6-880F-CFB2-CE1C440B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F46246-45AC-8C4F-9E44-DA5A2B593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1" y="1940358"/>
            <a:ext cx="3505199" cy="426243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 sz="1800" dirty="0"/>
              <a:t>Mehr Musik</a:t>
            </a:r>
          </a:p>
          <a:p>
            <a:pPr marL="342900" indent="-342900">
              <a:buAutoNum type="arabicPeriod"/>
            </a:pPr>
            <a:r>
              <a:rPr lang="de-DE" sz="1800" dirty="0"/>
              <a:t>In Mehr Fächern</a:t>
            </a:r>
          </a:p>
          <a:p>
            <a:pPr marL="342900" indent="-342900">
              <a:buAutoNum type="arabicPeriod"/>
            </a:pPr>
            <a:r>
              <a:rPr lang="de-DE" sz="1800" dirty="0"/>
              <a:t>Von mehr Lehrkräften</a:t>
            </a:r>
          </a:p>
          <a:p>
            <a:pPr marL="342900" indent="-342900">
              <a:buAutoNum type="arabicPeriod"/>
            </a:pPr>
            <a:r>
              <a:rPr lang="de-DE" sz="1800" dirty="0"/>
              <a:t>Zu mehr Gelegenheiten</a:t>
            </a:r>
          </a:p>
        </p:txBody>
      </p:sp>
    </p:spTree>
    <p:extLst>
      <p:ext uri="{BB962C8B-B14F-4D97-AF65-F5344CB8AC3E}">
        <p14:creationId xmlns:p14="http://schemas.microsoft.com/office/powerpoint/2010/main" val="324813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5F447-18F6-26FA-034A-92007561D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Kinderrechteschule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A2AB3F-C072-6A3F-655C-DBAE0D7C6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Martina Herrmann – Evangelische Bonhoeffer Gemeinde Marxloh-Obermarxloh">
            <a:extLst>
              <a:ext uri="{FF2B5EF4-FFF2-40B4-BE49-F238E27FC236}">
                <a16:creationId xmlns:a16="http://schemas.microsoft.com/office/drawing/2014/main" id="{8C9BD75C-4ACE-BBD5-0FF7-CFFDB850F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23" y="1598613"/>
            <a:ext cx="5863927" cy="45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C4F34-CAE8-96A4-FCE6-257EBD44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Unser Leitbild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2D8B03-70EB-18D0-A953-ED38EF5C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DE" sz="1200" dirty="0"/>
              <a:t>1. Im Umgang miteinander pflegen wir eine Kultur der </a:t>
            </a:r>
            <a:r>
              <a:rPr lang="de-DE" sz="1200" b="1" dirty="0"/>
              <a:t>Wertschätzung</a:t>
            </a:r>
            <a:r>
              <a:rPr lang="de-DE" sz="1200" dirty="0"/>
              <a:t>, in der sich jeder einzelne wohlfühlen soll.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2. Unsere pädagogische Aufgabe sehen wir darin, Schülerinnen und Schüler </a:t>
            </a:r>
            <a:r>
              <a:rPr lang="de-DE" sz="1200" b="1" dirty="0"/>
              <a:t>zum Lernen zu motivieren</a:t>
            </a:r>
            <a:r>
              <a:rPr lang="de-DE" sz="1200" dirty="0"/>
              <a:t>. Auf ihrem Weg zur Selbstständigkeit wollen wir sie ihren Fähigkeiten entsprechend </a:t>
            </a:r>
            <a:r>
              <a:rPr lang="de-DE" sz="1200" b="1" dirty="0"/>
              <a:t>fördern und fordern</a:t>
            </a:r>
            <a:r>
              <a:rPr lang="de-DE" sz="12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3. An unserer Schule legen wir Wert auf </a:t>
            </a:r>
            <a:r>
              <a:rPr lang="de-DE" sz="1200" b="1" dirty="0"/>
              <a:t>Kooperation und Offenheit</a:t>
            </a:r>
            <a:r>
              <a:rPr lang="de-DE" sz="1200" dirty="0"/>
              <a:t> zwischen Lehrenden, Lernenden, Eltern und anderweitig Verbundenen. Die Zusammenarbeit ist uns besonders wichtig. 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4. Wir sind eine </a:t>
            </a:r>
            <a:r>
              <a:rPr lang="de-DE" sz="1200" b="1" dirty="0"/>
              <a:t>Kinderrechteschule – wir leben Kinderrechte</a:t>
            </a:r>
            <a:r>
              <a:rPr lang="de-DE" sz="1200" dirty="0"/>
              <a:t>. Durch Mitsprache und Mitwirkung lernt jeder Verantwortung für die Entwicklung der Schule, für sich und andere zu übernehmen.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5. Wir sind eine </a:t>
            </a:r>
            <a:r>
              <a:rPr lang="de-DE" sz="1200" b="1" dirty="0"/>
              <a:t>Musikalische Grundschule</a:t>
            </a:r>
            <a:r>
              <a:rPr lang="de-DE" sz="1200" dirty="0"/>
              <a:t>. Der Einsatz von Musik und Bewegung spielt im gesamten Schulalltag eine wichtige Rolle.</a:t>
            </a:r>
          </a:p>
          <a:p>
            <a:pPr>
              <a:lnSpc>
                <a:spcPct val="150000"/>
              </a:lnSpc>
            </a:pPr>
            <a:r>
              <a:rPr lang="de-DE" sz="1200" dirty="0"/>
              <a:t>6. Digitale </a:t>
            </a:r>
            <a:r>
              <a:rPr lang="de-DE" sz="1200" b="1" dirty="0"/>
              <a:t>Medien</a:t>
            </a:r>
            <a:r>
              <a:rPr lang="de-DE" sz="1200" dirty="0"/>
              <a:t> nutzen wir zur </a:t>
            </a:r>
            <a:r>
              <a:rPr lang="de-DE" sz="1200" b="1" dirty="0"/>
              <a:t>Individualisierung</a:t>
            </a:r>
            <a:r>
              <a:rPr lang="de-DE" sz="1200" dirty="0"/>
              <a:t> der Lernprozesse und fördern den kritischen Umgang beim Konsum von Medien. 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5B26AF-6DE9-1BEE-5D48-57C5D14BE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6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D9BBD-EE20-6D7F-ECD4-51054D26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56" y="186206"/>
            <a:ext cx="5178375" cy="976312"/>
          </a:xfrm>
        </p:spPr>
        <p:txBody>
          <a:bodyPr>
            <a:noAutofit/>
          </a:bodyPr>
          <a:lstStyle/>
          <a:p>
            <a:r>
              <a:rPr lang="de-DE" sz="3600" dirty="0"/>
              <a:t>Organisation/ 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654333-4A0C-C43B-4B39-7F1F5A71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854" y="446088"/>
            <a:ext cx="4632757" cy="5414963"/>
          </a:xfrm>
        </p:spPr>
        <p:txBody>
          <a:bodyPr/>
          <a:lstStyle/>
          <a:p>
            <a:r>
              <a:rPr lang="de-DE" b="1" dirty="0"/>
              <a:t>Zeiten:</a:t>
            </a:r>
          </a:p>
          <a:p>
            <a:r>
              <a:rPr lang="de-DE" dirty="0"/>
              <a:t>Frühaufsicht: 7:30 Uhr</a:t>
            </a:r>
          </a:p>
          <a:p>
            <a:r>
              <a:rPr lang="de-DE" dirty="0"/>
              <a:t>Ankommen: 8:00 – 8:15 Uhr</a:t>
            </a:r>
          </a:p>
          <a:p>
            <a:r>
              <a:rPr lang="de-DE" dirty="0"/>
              <a:t>Unterrichtsbeginn: 8:15 Uhr</a:t>
            </a:r>
          </a:p>
          <a:p>
            <a:r>
              <a:rPr lang="de-DE" dirty="0"/>
              <a:t>Unterrichtsende: 11:55 bzw. 12:50 Uhr</a:t>
            </a:r>
          </a:p>
          <a:p>
            <a:r>
              <a:rPr lang="de-DE" dirty="0"/>
              <a:t>Betreuung: 11:55 – 12:50 Uhr</a:t>
            </a:r>
          </a:p>
          <a:p>
            <a:r>
              <a:rPr lang="de-DE" dirty="0"/>
              <a:t>Ganztag: 12:50 – 16:00 Uhr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5548B5-E256-963F-3193-242C4BBAF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6728" y="1598613"/>
            <a:ext cx="3877684" cy="42624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Fächer: </a:t>
            </a:r>
          </a:p>
          <a:p>
            <a:r>
              <a:rPr lang="de-DE" dirty="0"/>
              <a:t>Deutsch (6), Mathe (5), Sachunterricht (2), Musik (1), Kunst (2), Sport (2), Religion (2), Klassenlehrerstunde (1), Verfügungsstunde (1), Förderunterricht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20/22 Stunden in der Woche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Hausaufgaben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Krankheit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Versicherung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Leistungsbewertung/Zeugnisse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Gesundes Frühstück</a:t>
            </a:r>
          </a:p>
        </p:txBody>
      </p:sp>
    </p:spTree>
    <p:extLst>
      <p:ext uri="{BB962C8B-B14F-4D97-AF65-F5344CB8AC3E}">
        <p14:creationId xmlns:p14="http://schemas.microsoft.com/office/powerpoint/2010/main" val="372929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50623-180C-E0D2-5A15-D03D1636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C9549F-F731-7AD3-588C-22A86FA5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1782"/>
            <a:ext cx="8915400" cy="423944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Warmes Mittagessen bzw. mitgebrachtes Mittagessen</a:t>
            </a:r>
          </a:p>
          <a:p>
            <a:endParaRPr lang="de-DE" dirty="0"/>
          </a:p>
          <a:p>
            <a:r>
              <a:rPr lang="de-DE" dirty="0"/>
              <a:t>Hausaufgabenbetreuung</a:t>
            </a:r>
          </a:p>
          <a:p>
            <a:endParaRPr lang="de-DE" dirty="0"/>
          </a:p>
          <a:p>
            <a:r>
              <a:rPr lang="de-DE" dirty="0"/>
              <a:t>Angebote: </a:t>
            </a:r>
          </a:p>
          <a:p>
            <a:pPr marL="0" indent="0">
              <a:buNone/>
            </a:pPr>
            <a:r>
              <a:rPr lang="de-DE" dirty="0"/>
              <a:t>Klasse ½: Musical, Bauen, Tischtennis, Blockflöte, Entspannung</a:t>
            </a:r>
          </a:p>
          <a:p>
            <a:pPr marL="0" indent="0">
              <a:buNone/>
            </a:pPr>
            <a:r>
              <a:rPr lang="de-DE" dirty="0"/>
              <a:t>Klasse ¾: Basketball, Handglocken, Musical, Nähen, Tischtennis, Seilspringen</a:t>
            </a:r>
          </a:p>
          <a:p>
            <a:endParaRPr lang="de-DE" dirty="0"/>
          </a:p>
          <a:p>
            <a:r>
              <a:rPr lang="de-DE" dirty="0"/>
              <a:t>Offene Spielzeit</a:t>
            </a:r>
          </a:p>
          <a:p>
            <a:endParaRPr lang="de-DE" dirty="0"/>
          </a:p>
          <a:p>
            <a:r>
              <a:rPr lang="de-DE" dirty="0"/>
              <a:t>Bis 16:00 Uhr, freitags bis 15:00 Uhr bei Abholung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997348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743</Words>
  <Application>Microsoft Office PowerPoint</Application>
  <PresentationFormat>Breitbild</PresentationFormat>
  <Paragraphs>161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3</vt:lpstr>
      <vt:lpstr>Fetzen</vt:lpstr>
      <vt:lpstr>Informationselternabend Einschulung  </vt:lpstr>
      <vt:lpstr>Ablauf</vt:lpstr>
      <vt:lpstr>Allgemeine Infos zur Schule</vt:lpstr>
      <vt:lpstr>Unsere Schwerpunkte</vt:lpstr>
      <vt:lpstr>Musikalische Grundschule</vt:lpstr>
      <vt:lpstr>Kinderrechteschule</vt:lpstr>
      <vt:lpstr>Unser Leitbild</vt:lpstr>
      <vt:lpstr>Organisation/ Struktur</vt:lpstr>
      <vt:lpstr>Ganztag</vt:lpstr>
      <vt:lpstr>Ziele Eingangsstufe</vt:lpstr>
      <vt:lpstr>Eltern- Förderverein</vt:lpstr>
      <vt:lpstr>Einschulung</vt:lpstr>
      <vt:lpstr>Materialien</vt:lpstr>
      <vt:lpstr>Materialien</vt:lpstr>
      <vt:lpstr>Materialien</vt:lpstr>
      <vt:lpstr>Vor der Einschulung</vt:lpstr>
      <vt:lpstr>Fragen 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Informationselternabend Einschulung</dc:title>
  <dc:creator>Friesen</dc:creator>
  <cp:lastModifiedBy>Natali Friesen</cp:lastModifiedBy>
  <cp:revision>2</cp:revision>
  <dcterms:created xsi:type="dcterms:W3CDTF">2023-02-22T07:20:15Z</dcterms:created>
  <dcterms:modified xsi:type="dcterms:W3CDTF">2024-04-11T13:38:21Z</dcterms:modified>
</cp:coreProperties>
</file>